
<file path=[Content_Types].xml><?xml version="1.0" encoding="utf-8"?>
<Types xmlns="http://schemas.openxmlformats.org/package/2006/content-types">
  <Default Extension="emf" ContentType="image/x-emf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43"/>
  </p:notesMasterIdLst>
  <p:sldIdLst>
    <p:sldId id="256" r:id="rId2"/>
    <p:sldId id="1268" r:id="rId3"/>
    <p:sldId id="1222" r:id="rId4"/>
    <p:sldId id="1530" r:id="rId5"/>
    <p:sldId id="1553" r:id="rId6"/>
    <p:sldId id="1533" r:id="rId7"/>
    <p:sldId id="1534" r:id="rId8"/>
    <p:sldId id="1535" r:id="rId9"/>
    <p:sldId id="1536" r:id="rId10"/>
    <p:sldId id="1539" r:id="rId11"/>
    <p:sldId id="1540" r:id="rId12"/>
    <p:sldId id="1541" r:id="rId13"/>
    <p:sldId id="1542" r:id="rId14"/>
    <p:sldId id="1543" r:id="rId15"/>
    <p:sldId id="1547" r:id="rId16"/>
    <p:sldId id="1544" r:id="rId17"/>
    <p:sldId id="1545" r:id="rId18"/>
    <p:sldId id="1551" r:id="rId19"/>
    <p:sldId id="1548" r:id="rId20"/>
    <p:sldId id="1575" r:id="rId21"/>
    <p:sldId id="1577" r:id="rId22"/>
    <p:sldId id="1550" r:id="rId23"/>
    <p:sldId id="1556" r:id="rId24"/>
    <p:sldId id="1549" r:id="rId25"/>
    <p:sldId id="1555" r:id="rId26"/>
    <p:sldId id="1557" r:id="rId27"/>
    <p:sldId id="1558" r:id="rId28"/>
    <p:sldId id="1559" r:id="rId29"/>
    <p:sldId id="1561" r:id="rId30"/>
    <p:sldId id="1562" r:id="rId31"/>
    <p:sldId id="1563" r:id="rId32"/>
    <p:sldId id="1564" r:id="rId33"/>
    <p:sldId id="1565" r:id="rId34"/>
    <p:sldId id="1566" r:id="rId35"/>
    <p:sldId id="1567" r:id="rId36"/>
    <p:sldId id="1568" r:id="rId37"/>
    <p:sldId id="1569" r:id="rId38"/>
    <p:sldId id="1572" r:id="rId39"/>
    <p:sldId id="1573" r:id="rId40"/>
    <p:sldId id="1576" r:id="rId41"/>
    <p:sldId id="1410" r:id="rId42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itchFamily="34" charset="0"/>
        <a:ea typeface="ＭＳ Ｐゴシック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0000CC"/>
    <a:srgbClr val="FFCC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6" autoAdjust="0"/>
    <p:restoredTop sz="91079" autoAdjust="0"/>
  </p:normalViewPr>
  <p:slideViewPr>
    <p:cSldViewPr snapToGrid="0" snapToObjects="1">
      <p:cViewPr varScale="1">
        <p:scale>
          <a:sx n="102" d="100"/>
          <a:sy n="102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-4662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slide" Target="slides/slide40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B8FED3-42A5-488D-ABC7-CC9878B4F230}" type="datetimeFigureOut">
              <a:rPr lang="en-US" smtClean="0"/>
              <a:t>5/8/2017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F3C278-C5C8-4141-B4C9-0F4F11513ED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63588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https://commons.wikimedia.org/wiki/File:IC_engine.JPG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F3C278-C5C8-4141-B4C9-0F4F11513EDB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237012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 anchor="b"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5" name="TextBox 4"/>
          <p:cNvSpPr txBox="1">
            <a:spLocks noChangeArrowheads="1"/>
          </p:cNvSpPr>
          <p:nvPr userDrawn="1"/>
        </p:nvSpPr>
        <p:spPr bwMode="auto">
          <a:xfrm>
            <a:off x="-1" y="6572251"/>
            <a:ext cx="6570133" cy="3077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l"/>
            <a:r>
              <a:rPr lang="en-US" altLang="en-US" sz="1400" dirty="0" smtClean="0">
                <a:latin typeface="Arial" pitchFamily="34" charset="0"/>
              </a:rPr>
              <a:t>All materials copyright UMBC and Dr. Katherine Gibson unless otherwise</a:t>
            </a:r>
            <a:r>
              <a:rPr lang="en-US" altLang="en-US" sz="1400" baseline="0" dirty="0" smtClean="0">
                <a:latin typeface="Arial" pitchFamily="34" charset="0"/>
              </a:rPr>
              <a:t> noted</a:t>
            </a:r>
            <a:endParaRPr lang="en-US" altLang="en-US" sz="1400" dirty="0">
              <a:latin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2793184"/>
      </p:ext>
    </p:extLst>
  </p:cSld>
  <p:clrMapOvr>
    <a:masterClrMapping/>
  </p:clrMapOvr>
  <p:timing>
    <p:tnLst>
      <p:par>
        <p:cTn id="1" dur="indefinite" restart="never" nodeType="tmRoot"/>
      </p:par>
    </p:tnLst>
  </p:timing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32186"/>
            <a:ext cx="8229600" cy="11430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8229600" cy="4517689"/>
          </a:xfrm>
        </p:spPr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175003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0" y="6492875"/>
            <a:ext cx="5672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1055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emf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831850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dirty="0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974850"/>
            <a:ext cx="8229600" cy="451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0" y="6569075"/>
            <a:ext cx="9144000" cy="288925"/>
          </a:xfrm>
          <a:prstGeom prst="rect">
            <a:avLst/>
          </a:prstGeom>
          <a:solidFill>
            <a:srgbClr val="FFCC00"/>
          </a:solidFill>
          <a:ln>
            <a:noFill/>
          </a:ln>
          <a:effectLst/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9" name="Rectangle 8"/>
          <p:cNvSpPr>
            <a:spLocks noChangeArrowheads="1"/>
          </p:cNvSpPr>
          <p:nvPr userDrawn="1"/>
        </p:nvSpPr>
        <p:spPr bwMode="auto">
          <a:xfrm>
            <a:off x="0" y="0"/>
            <a:ext cx="9144000" cy="831850"/>
          </a:xfrm>
          <a:prstGeom prst="rect">
            <a:avLst/>
          </a:prstGeom>
          <a:solidFill>
            <a:schemeClr val="tx1"/>
          </a:solidFill>
          <a:ln>
            <a:noFill/>
          </a:ln>
          <a:effectLst>
            <a:outerShdw blurRad="40000" dist="23000" dir="5400000" rotWithShape="0">
              <a:srgbClr val="808080">
                <a:alpha val="34999"/>
              </a:srgbClr>
            </a:outerShdw>
          </a:effectLst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solidFill>
                <a:schemeClr val="lt1"/>
              </a:solidFill>
              <a:latin typeface="+mn-lt"/>
              <a:ea typeface="+mn-ea"/>
            </a:endParaRPr>
          </a:p>
        </p:txBody>
      </p:sp>
      <p:pic>
        <p:nvPicPr>
          <p:cNvPr id="1030" name="Picture 9" descr="UMBClogo_offset_cmyk-W.eps"/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8275" y="127000"/>
            <a:ext cx="3316288" cy="6048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6492875"/>
            <a:ext cx="668867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2200" b="1"/>
            </a:lvl1pPr>
          </a:lstStyle>
          <a:p>
            <a:fld id="{D9BA9C6D-FA02-438E-B37E-110BEE5292AE}" type="slidenum">
              <a:rPr lang="en-US" altLang="en-US" smtClean="0"/>
              <a:pPr/>
              <a:t>‹#›</a:t>
            </a:fld>
            <a:endParaRPr lang="en-US" altLang="en-US"/>
          </a:p>
        </p:txBody>
      </p:sp>
      <p:sp>
        <p:nvSpPr>
          <p:cNvPr id="11" name="TextBox 10"/>
          <p:cNvSpPr txBox="1">
            <a:spLocks noChangeArrowheads="1"/>
          </p:cNvSpPr>
          <p:nvPr userDrawn="1"/>
        </p:nvSpPr>
        <p:spPr bwMode="auto">
          <a:xfrm>
            <a:off x="7317318" y="6575956"/>
            <a:ext cx="1822450" cy="307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ea typeface="ＭＳ Ｐゴシック" pitchFamily="34" charset="-128"/>
              </a:defRPr>
            </a:lvl9pPr>
          </a:lstStyle>
          <a:p>
            <a:pPr algn="r"/>
            <a:r>
              <a:rPr lang="en-US" altLang="en-US" sz="1400" dirty="0">
                <a:latin typeface="Arial" pitchFamily="34" charset="0"/>
              </a:rPr>
              <a:t>www.umbc.edu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457200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ＭＳ Ｐゴシック" pitchFamily="34" charset="-128"/>
          <a:cs typeface="+mj-cs"/>
        </a:defRPr>
      </a:lvl1pPr>
      <a:lvl2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2pPr>
      <a:lvl3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3pPr>
      <a:lvl4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4pPr>
      <a:lvl5pPr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5pPr>
      <a:lvl6pPr marL="4572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6pPr>
      <a:lvl7pPr marL="9144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7pPr>
      <a:lvl8pPr marL="13716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8pPr>
      <a:lvl9pPr marL="1828800" algn="ctr" defTabSz="457200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  <a:ea typeface="ＭＳ Ｐゴシック" pitchFamily="34" charset="-128"/>
        </a:defRPr>
      </a:lvl9pPr>
    </p:titleStyle>
    <p:bodyStyle>
      <a:lvl1pPr marL="342900" indent="-3429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1pPr>
      <a:lvl2pPr marL="742950" indent="-28575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2pPr>
      <a:lvl3pPr marL="11430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3pPr>
      <a:lvl4pPr marL="16002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4pPr>
      <a:lvl5pPr marL="2057400" indent="-228600" algn="l" defTabSz="457200" rtl="0" fontAlgn="base">
        <a:spcBef>
          <a:spcPct val="20000"/>
        </a:spcBef>
        <a:spcAft>
          <a:spcPct val="0"/>
        </a:spcAft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ＭＳ Ｐゴシック" pitchFamily="34" charset="-128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693988"/>
            <a:ext cx="7772400" cy="1470025"/>
          </a:xfrm>
        </p:spPr>
        <p:txBody>
          <a:bodyPr/>
          <a:lstStyle/>
          <a:p>
            <a:r>
              <a:rPr lang="en-US" altLang="en-US" dirty="0"/>
              <a:t>CMSC201</a:t>
            </a:r>
            <a:br>
              <a:rPr lang="en-US" altLang="en-US" dirty="0"/>
            </a:br>
            <a:r>
              <a:rPr lang="en-US" altLang="en-US" dirty="0"/>
              <a:t> Computer Science I for Majors</a:t>
            </a: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/>
            </a:r>
            <a:br>
              <a:rPr lang="en-US" altLang="en-US" sz="4000" dirty="0"/>
            </a:br>
            <a:r>
              <a:rPr lang="en-US" altLang="en-US" sz="4000" dirty="0"/>
              <a:t>Lecture </a:t>
            </a:r>
            <a:r>
              <a:rPr lang="en-US" altLang="en-US" sz="4000" dirty="0" smtClean="0"/>
              <a:t>25 – 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12339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10</a:t>
            </a:fld>
            <a:endParaRPr lang="en-US" altLang="en-US"/>
          </a:p>
        </p:txBody>
      </p:sp>
      <p:sp>
        <p:nvSpPr>
          <p:cNvPr id="7" name="Title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Abstraction and Encapsulation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6025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All programming languages provide some form of </a:t>
            </a:r>
            <a:r>
              <a:rPr lang="en-US" b="1" i="1" dirty="0"/>
              <a:t>abstraction</a:t>
            </a:r>
          </a:p>
          <a:p>
            <a:pPr lvl="1"/>
            <a:r>
              <a:rPr lang="en-US" dirty="0" smtClean="0"/>
              <a:t>Hide the details of implementation from the user</a:t>
            </a:r>
          </a:p>
          <a:p>
            <a:pPr lvl="1"/>
            <a:endParaRPr lang="en-US" dirty="0" smtClean="0"/>
          </a:p>
          <a:p>
            <a:pPr lvl="1"/>
            <a:r>
              <a:rPr lang="en-US" dirty="0" smtClean="0"/>
              <a:t>User doesn’t need to know how an </a:t>
            </a:r>
            <a:br>
              <a:rPr lang="en-US" dirty="0" smtClean="0"/>
            </a:br>
            <a:r>
              <a:rPr lang="en-US" dirty="0" smtClean="0"/>
              <a:t>engine works in order to drive a car</a:t>
            </a:r>
          </a:p>
          <a:p>
            <a:pPr lvl="1"/>
            <a:r>
              <a:rPr lang="en-US" dirty="0" smtClean="0"/>
              <a:t>Do you know </a:t>
            </a:r>
            <a:r>
              <a:rPr lang="en-US" u="sng" dirty="0" smtClean="0"/>
              <a:t>how</a:t>
            </a:r>
            <a:r>
              <a:rPr lang="en-US" dirty="0" smtClean="0"/>
              <a:t> append() works?</a:t>
            </a:r>
          </a:p>
          <a:p>
            <a:pPr lvl="2"/>
            <a:r>
              <a:rPr lang="en-US" sz="2800" dirty="0" smtClean="0"/>
              <a:t>No, but you can still use it!</a:t>
            </a:r>
          </a:p>
          <a:p>
            <a:pPr lvl="2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11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57200" y="6627168"/>
            <a:ext cx="4202349" cy="2308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900" dirty="0" smtClean="0"/>
              <a:t>Image from wikimedia.org</a:t>
            </a:r>
            <a:endParaRPr lang="en-US" sz="900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32774" y="3734070"/>
            <a:ext cx="2611225" cy="26112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71180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Encapsulation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Encapsulation </a:t>
            </a:r>
            <a:r>
              <a:rPr lang="en-US" dirty="0"/>
              <a:t>is a form of information </a:t>
            </a:r>
            <a:br>
              <a:rPr lang="en-US" dirty="0"/>
            </a:br>
            <a:r>
              <a:rPr lang="en-US" dirty="0"/>
              <a:t>hiding and abstraction</a:t>
            </a:r>
          </a:p>
          <a:p>
            <a:pPr lvl="1"/>
            <a:r>
              <a:rPr lang="en-US" dirty="0"/>
              <a:t>Data and functions that act on that data are located in the same place (inside a class)</a:t>
            </a:r>
          </a:p>
          <a:p>
            <a:pPr lvl="3"/>
            <a:endParaRPr lang="en-US" dirty="0" smtClean="0"/>
          </a:p>
          <a:p>
            <a:r>
              <a:rPr lang="en-US" dirty="0"/>
              <a:t>Class methods are called </a:t>
            </a:r>
            <a:r>
              <a:rPr lang="en-US" b="1" i="1" dirty="0"/>
              <a:t>on</a:t>
            </a:r>
            <a:r>
              <a:rPr lang="en-US" dirty="0"/>
              <a:t> a class object</a:t>
            </a:r>
          </a:p>
          <a:p>
            <a:pPr lvl="1"/>
            <a:r>
              <a:rPr lang="en-US" dirty="0"/>
              <a:t>They know everything about that object </a:t>
            </a:r>
            <a:r>
              <a:rPr lang="en-US" dirty="0" smtClean="0"/>
              <a:t>already</a:t>
            </a:r>
            <a:endParaRPr lang="en-US" dirty="0"/>
          </a:p>
          <a:p>
            <a:r>
              <a:rPr lang="en-US" dirty="0"/>
              <a:t>Remember, classes contain code </a:t>
            </a:r>
            <a:r>
              <a:rPr lang="en-US" u="sng" dirty="0"/>
              <a:t>and</a:t>
            </a:r>
            <a:r>
              <a:rPr lang="en-US" dirty="0"/>
              <a:t> data!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365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13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Classes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2420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a Class?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According to the dictionary:</a:t>
            </a:r>
          </a:p>
          <a:p>
            <a:pPr lvl="1"/>
            <a:r>
              <a:rPr lang="en-US" dirty="0"/>
              <a:t>A set, collection, group, or configuration containing members regarded as </a:t>
            </a:r>
            <a:r>
              <a:rPr lang="en-US" b="1" dirty="0"/>
              <a:t>having</a:t>
            </a:r>
            <a:r>
              <a:rPr lang="en-US" dirty="0"/>
              <a:t> </a:t>
            </a:r>
            <a:br>
              <a:rPr lang="en-US" dirty="0"/>
            </a:br>
            <a:r>
              <a:rPr lang="en-US" dirty="0"/>
              <a:t>certain </a:t>
            </a:r>
            <a:r>
              <a:rPr lang="en-US" b="1" dirty="0"/>
              <a:t>attributes or traits in common</a:t>
            </a:r>
          </a:p>
          <a:p>
            <a:pPr lvl="3"/>
            <a:endParaRPr lang="en-US" dirty="0"/>
          </a:p>
          <a:p>
            <a:r>
              <a:rPr lang="en-US" dirty="0"/>
              <a:t>According to OOP principles:</a:t>
            </a:r>
          </a:p>
          <a:p>
            <a:pPr lvl="1"/>
            <a:r>
              <a:rPr lang="en-US" dirty="0"/>
              <a:t>A group of objects with </a:t>
            </a:r>
            <a:r>
              <a:rPr lang="en-US" b="1" dirty="0"/>
              <a:t>similar properties</a:t>
            </a:r>
            <a:r>
              <a:rPr lang="en-US" dirty="0"/>
              <a:t>, </a:t>
            </a:r>
            <a:r>
              <a:rPr lang="en-US" b="1" dirty="0"/>
              <a:t>common behavior</a:t>
            </a:r>
            <a:r>
              <a:rPr lang="en-US" dirty="0"/>
              <a:t>, </a:t>
            </a:r>
            <a:r>
              <a:rPr lang="en-US" b="1" dirty="0"/>
              <a:t>common relationships </a:t>
            </a:r>
            <a:r>
              <a:rPr lang="en-US" dirty="0"/>
              <a:t>with other objects, and </a:t>
            </a:r>
            <a:r>
              <a:rPr lang="en-US" b="1" dirty="0"/>
              <a:t>common semantics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576065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en-US" altLang="en-US" dirty="0"/>
              <a:t>A </a:t>
            </a:r>
            <a:r>
              <a:rPr lang="en-US" altLang="en-US" b="1" i="1" dirty="0"/>
              <a:t>class</a:t>
            </a:r>
            <a:r>
              <a:rPr lang="en-US" altLang="en-US" i="1" dirty="0"/>
              <a:t> </a:t>
            </a:r>
            <a:r>
              <a:rPr lang="en-US" altLang="en-US" dirty="0"/>
              <a:t>is a special data type which defines how to build a certain kind of </a:t>
            </a:r>
            <a:r>
              <a:rPr lang="en-US" altLang="en-US" dirty="0" smtClean="0"/>
              <a:t>object</a:t>
            </a:r>
            <a:endParaRPr lang="en-US" altLang="en-US" dirty="0"/>
          </a:p>
          <a:p>
            <a:pPr>
              <a:lnSpc>
                <a:spcPct val="90000"/>
              </a:lnSpc>
            </a:pPr>
            <a:endParaRPr lang="en-US" altLang="en-US" dirty="0" smtClean="0"/>
          </a:p>
          <a:p>
            <a:pPr>
              <a:lnSpc>
                <a:spcPct val="90000"/>
              </a:lnSpc>
            </a:pPr>
            <a:r>
              <a:rPr lang="en-US" altLang="en-US" b="1" i="1" dirty="0" smtClean="0"/>
              <a:t>Instances</a:t>
            </a:r>
            <a:r>
              <a:rPr lang="en-US" altLang="en-US" i="1" dirty="0" smtClean="0"/>
              <a:t> </a:t>
            </a:r>
            <a:r>
              <a:rPr lang="en-US" altLang="en-US" dirty="0"/>
              <a:t>are objects that are created which follow the definition given inside of the </a:t>
            </a:r>
            <a:r>
              <a:rPr lang="en-US" altLang="en-US" dirty="0" smtClean="0"/>
              <a:t>class</a:t>
            </a:r>
          </a:p>
          <a:p>
            <a:pPr lvl="1">
              <a:lnSpc>
                <a:spcPct val="90000"/>
              </a:lnSpc>
            </a:pPr>
            <a:r>
              <a:rPr lang="en-US" altLang="en-US" dirty="0" smtClean="0"/>
              <a:t>Every instance of a class has both</a:t>
            </a:r>
            <a:br>
              <a:rPr lang="en-US" altLang="en-US" dirty="0" smtClean="0"/>
            </a:br>
            <a:r>
              <a:rPr lang="en-US" altLang="en-US" b="1" i="1" dirty="0" smtClean="0"/>
              <a:t>attributes</a:t>
            </a:r>
            <a:r>
              <a:rPr lang="en-US" altLang="en-US" dirty="0" smtClean="0"/>
              <a:t> and </a:t>
            </a:r>
            <a:r>
              <a:rPr lang="en-US" altLang="en-US" b="1" i="1" dirty="0" smtClean="0"/>
              <a:t>methods</a:t>
            </a:r>
            <a:endParaRPr lang="en-US" alt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15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4807670" y="5290201"/>
            <a:ext cx="3961615" cy="1200329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“Method” is just another word for function, often used when talking about classes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6" name="Straight Arrow Connector 5"/>
          <p:cNvCxnSpPr/>
          <p:nvPr/>
        </p:nvCxnSpPr>
        <p:spPr>
          <a:xfrm flipH="1" flipV="1">
            <a:off x="3990399" y="5188681"/>
            <a:ext cx="911539" cy="919888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690203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Blueprints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Classes are “blueprints” for creating objects</a:t>
            </a:r>
          </a:p>
          <a:p>
            <a:pPr lvl="1"/>
            <a:r>
              <a:rPr lang="en-US" dirty="0"/>
              <a:t>A dog class to create dog objects</a:t>
            </a:r>
          </a:p>
          <a:p>
            <a:pPr lvl="1"/>
            <a:r>
              <a:rPr lang="en-US" dirty="0" smtClean="0"/>
              <a:t>A car class </a:t>
            </a:r>
            <a:r>
              <a:rPr lang="en-US" dirty="0"/>
              <a:t>to create </a:t>
            </a:r>
            <a:r>
              <a:rPr lang="en-US" dirty="0" err="1" smtClean="0"/>
              <a:t>carobjects</a:t>
            </a:r>
            <a:endParaRPr lang="en-US" dirty="0"/>
          </a:p>
          <a:p>
            <a:pPr lvl="3"/>
            <a:endParaRPr lang="en-US" dirty="0" smtClean="0"/>
          </a:p>
          <a:p>
            <a:r>
              <a:rPr lang="en-US" dirty="0" smtClean="0"/>
              <a:t>The </a:t>
            </a:r>
            <a:r>
              <a:rPr lang="en-US" dirty="0"/>
              <a:t>blueprint defines</a:t>
            </a:r>
          </a:p>
          <a:p>
            <a:pPr lvl="1"/>
            <a:r>
              <a:rPr lang="en-US" dirty="0"/>
              <a:t>The class’s </a:t>
            </a:r>
            <a:r>
              <a:rPr lang="en-US" dirty="0" smtClean="0"/>
              <a:t>attributes (properties)</a:t>
            </a:r>
            <a:endParaRPr lang="en-US" dirty="0"/>
          </a:p>
          <a:p>
            <a:pPr lvl="2"/>
            <a:r>
              <a:rPr lang="en-US" sz="2800" dirty="0"/>
              <a:t>As variables</a:t>
            </a:r>
          </a:p>
          <a:p>
            <a:pPr lvl="1"/>
            <a:r>
              <a:rPr lang="en-US" dirty="0"/>
              <a:t>The class’s </a:t>
            </a:r>
            <a:r>
              <a:rPr lang="en-US" dirty="0" smtClean="0"/>
              <a:t>behaviors (functions)</a:t>
            </a:r>
            <a:endParaRPr lang="en-US" dirty="0"/>
          </a:p>
          <a:p>
            <a:pPr lvl="2"/>
            <a:r>
              <a:rPr lang="en-US" sz="2800" dirty="0"/>
              <a:t>As methods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2215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Each instance of a class is </a:t>
            </a:r>
            <a:r>
              <a:rPr lang="en-US" dirty="0" smtClean="0"/>
              <a:t>called 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an </a:t>
            </a:r>
            <a:r>
              <a:rPr lang="en-US" b="1" i="1" dirty="0"/>
              <a:t>object</a:t>
            </a:r>
            <a:r>
              <a:rPr lang="en-US" dirty="0"/>
              <a:t> of that class type</a:t>
            </a:r>
          </a:p>
          <a:p>
            <a:pPr lvl="1"/>
            <a:endParaRPr lang="en-US" dirty="0"/>
          </a:p>
          <a:p>
            <a:r>
              <a:rPr lang="en-US" dirty="0"/>
              <a:t>You can create as many instances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of </a:t>
            </a:r>
            <a:r>
              <a:rPr lang="en-US" dirty="0"/>
              <a:t>a class as you want</a:t>
            </a:r>
          </a:p>
          <a:p>
            <a:pPr lvl="1"/>
            <a:r>
              <a:rPr lang="en-US" dirty="0"/>
              <a:t>Just like a “regular” data type, like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dirty="0"/>
              <a:t> or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float</a:t>
            </a:r>
          </a:p>
          <a:p>
            <a:pPr lvl="1"/>
            <a:r>
              <a:rPr lang="en-US" dirty="0"/>
              <a:t>There </a:t>
            </a:r>
            <a:r>
              <a:rPr lang="en-US" dirty="0" smtClean="0"/>
              <a:t>can be more </a:t>
            </a:r>
            <a:r>
              <a:rPr lang="en-US" dirty="0"/>
              <a:t>than one </a:t>
            </a:r>
            <a:r>
              <a:rPr lang="en-US" dirty="0" smtClean="0"/>
              <a:t>dog or </a:t>
            </a:r>
            <a:r>
              <a:rPr lang="en-US" smtClean="0"/>
              <a:t>one car</a:t>
            </a:r>
            <a:endParaRPr lang="en-US" dirty="0" smtClean="0"/>
          </a:p>
          <a:p>
            <a:pPr lvl="2"/>
            <a:r>
              <a:rPr lang="en-US" sz="2800" dirty="0" smtClean="0"/>
              <a:t>Multiple dog objects, multiple car objects</a:t>
            </a:r>
          </a:p>
          <a:p>
            <a:pPr lvl="2"/>
            <a:endParaRPr lang="en-US" dirty="0"/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910859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18</a:t>
            </a:fld>
            <a:endParaRPr lang="en-US" altLang="en-US"/>
          </a:p>
        </p:txBody>
      </p:sp>
      <p:sp>
        <p:nvSpPr>
          <p:cNvPr id="10" name="Title 9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Creating a Class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56013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When we create a new class, we must define its </a:t>
            </a:r>
            <a:r>
              <a:rPr lang="en-US" b="1" i="1" dirty="0" smtClean="0"/>
              <a:t>attributes</a:t>
            </a:r>
            <a:r>
              <a:rPr lang="en-US" dirty="0" smtClean="0"/>
              <a:t> and </a:t>
            </a:r>
            <a:r>
              <a:rPr lang="en-US" b="1" i="1" dirty="0" smtClean="0"/>
              <a:t>methods</a:t>
            </a:r>
          </a:p>
          <a:p>
            <a:pPr lvl="1"/>
            <a:r>
              <a:rPr lang="en-US" dirty="0" smtClean="0"/>
              <a:t>Once we’ve done that, we can create </a:t>
            </a:r>
            <a:r>
              <a:rPr lang="en-US" b="1" i="1" dirty="0" smtClean="0"/>
              <a:t>instances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Think about it in terms of parts of speech</a:t>
            </a:r>
          </a:p>
          <a:p>
            <a:pPr lvl="1"/>
            <a:r>
              <a:rPr lang="en-US" dirty="0" smtClean="0"/>
              <a:t>Objects are nouns (“my dog”, “</a:t>
            </a:r>
            <a:r>
              <a:rPr lang="en-US" dirty="0" err="1" smtClean="0"/>
              <a:t>Arun’s</a:t>
            </a:r>
            <a:r>
              <a:rPr lang="en-US" dirty="0" smtClean="0"/>
              <a:t> car”)</a:t>
            </a:r>
          </a:p>
          <a:p>
            <a:pPr lvl="1"/>
            <a:r>
              <a:rPr lang="en-US" dirty="0" smtClean="0"/>
              <a:t>Attributes are adjectives (“big”, “brown”, “old”)</a:t>
            </a:r>
          </a:p>
          <a:p>
            <a:pPr lvl="1"/>
            <a:r>
              <a:rPr lang="en-US" dirty="0" smtClean="0"/>
              <a:t>Methods are verbs (“speak”, “reverse”, “play”)</a:t>
            </a:r>
          </a:p>
          <a:p>
            <a:pPr lvl="1"/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19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204153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Last Class We Covered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“Run” time</a:t>
            </a:r>
          </a:p>
          <a:p>
            <a:pPr lvl="1"/>
            <a:r>
              <a:rPr lang="en-US" dirty="0" smtClean="0"/>
              <a:t>Run time of different algorithms</a:t>
            </a:r>
          </a:p>
          <a:p>
            <a:pPr lvl="1"/>
            <a:r>
              <a:rPr lang="en-US" dirty="0" smtClean="0"/>
              <a:t>Selection, Bubble, and Quicksort</a:t>
            </a:r>
          </a:p>
          <a:p>
            <a:pPr lvl="1"/>
            <a:r>
              <a:rPr lang="en-US" dirty="0" smtClean="0"/>
              <a:t>Linear and Binary search</a:t>
            </a:r>
          </a:p>
          <a:p>
            <a:pPr lvl="3"/>
            <a:endParaRPr lang="en-US" dirty="0"/>
          </a:p>
          <a:p>
            <a:r>
              <a:rPr lang="en-US" dirty="0" smtClean="0"/>
              <a:t>Asymptotic Analysis</a:t>
            </a:r>
          </a:p>
          <a:p>
            <a:pPr lvl="1"/>
            <a:r>
              <a:rPr lang="en-US" dirty="0"/>
              <a:t>Big O, </a:t>
            </a:r>
            <a:r>
              <a:rPr lang="el-GR" dirty="0">
                <a:latin typeface="Georgia" panose="02040502050405020303" pitchFamily="18" charset="0"/>
              </a:rPr>
              <a:t>Ω</a:t>
            </a:r>
            <a:r>
              <a:rPr lang="en-US" dirty="0"/>
              <a:t>, and </a:t>
            </a:r>
            <a:r>
              <a:rPr lang="el-GR" dirty="0">
                <a:latin typeface="Georgia" panose="02040502050405020303" pitchFamily="18" charset="0"/>
              </a:rPr>
              <a:t>θ</a:t>
            </a:r>
            <a:endParaRPr lang="en-US" dirty="0"/>
          </a:p>
          <a:p>
            <a:pPr lvl="1"/>
            <a:r>
              <a:rPr lang="en-US" dirty="0" smtClean="0"/>
              <a:t>What makes an algorithm run in “best case” time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6039300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Built-In Functions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have two important built-in functions</a:t>
            </a:r>
          </a:p>
          <a:p>
            <a:pPr lvl="1"/>
            <a:r>
              <a:rPr lang="en-US" dirty="0" smtClean="0"/>
              <a:t>Have double underscores on either side of name</a:t>
            </a:r>
          </a:p>
          <a:p>
            <a:pPr lvl="3"/>
            <a:endParaRPr lang="en-US" dirty="0" smtClean="0"/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8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sz="28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Constructor for the class</a:t>
            </a:r>
          </a:p>
          <a:p>
            <a:pPr lvl="1"/>
            <a:r>
              <a:rPr lang="en-US" dirty="0" smtClean="0"/>
              <a:t>Initializes and creates attributes</a:t>
            </a:r>
          </a:p>
          <a:p>
            <a:pPr marL="0" indent="0">
              <a:buNone/>
            </a:pP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endParaRPr lang="en-US" sz="28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Defines </a:t>
            </a:r>
            <a:r>
              <a:rPr lang="en-US" dirty="0"/>
              <a:t>how to turn an instance into a </a:t>
            </a:r>
            <a:r>
              <a:rPr lang="en-US" dirty="0" smtClean="0"/>
              <a:t>string</a:t>
            </a:r>
          </a:p>
          <a:p>
            <a:pPr lvl="1"/>
            <a:r>
              <a:rPr lang="en-US" dirty="0"/>
              <a:t>Used </a:t>
            </a:r>
            <a:r>
              <a:rPr lang="en-US" dirty="0" smtClean="0"/>
              <a:t>when we </a:t>
            </a:r>
            <a:r>
              <a:rPr lang="en-US" dirty="0"/>
              <a:t>call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print() </a:t>
            </a:r>
            <a:r>
              <a:rPr lang="en-US" dirty="0"/>
              <a:t>with an instance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00878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Familiar Objects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Objects like integers, lists, and Booleans also have constructors and string representations</a:t>
            </a:r>
          </a:p>
          <a:p>
            <a:pPr lvl="3"/>
            <a:endParaRPr lang="en-US" dirty="0"/>
          </a:p>
          <a:p>
            <a:r>
              <a:rPr lang="en-US" dirty="0" smtClean="0"/>
              <a:t>To create an integer, we could use</a:t>
            </a:r>
          </a:p>
          <a:p>
            <a:pPr marL="457200" lvl="1" indent="0">
              <a:buNone/>
            </a:pP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newInt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sz="24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3"/>
            <a:endParaRPr lang="en-US" dirty="0" smtClean="0"/>
          </a:p>
          <a:p>
            <a:r>
              <a:rPr lang="en-US" dirty="0" smtClean="0"/>
              <a:t>To print a list, we could use</a:t>
            </a:r>
          </a:p>
          <a:p>
            <a:pPr marL="457200" lvl="1" indent="0">
              <a:buNone/>
            </a:pPr>
            <a:r>
              <a:rPr lang="en-US" sz="24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4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myList</a:t>
            </a:r>
            <a:r>
              <a:rPr lang="en-US" sz="24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endParaRPr lang="en-US" sz="24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lvl="1"/>
            <a:r>
              <a:rPr lang="en-US" dirty="0" smtClean="0"/>
              <a:t>This will print it out with square brackets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63584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Constructors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class </a:t>
            </a:r>
            <a:r>
              <a:rPr lang="en-US" u="sng" dirty="0" smtClean="0"/>
              <a:t>must</a:t>
            </a:r>
            <a:r>
              <a:rPr lang="en-US" dirty="0" smtClean="0"/>
              <a:t> have a </a:t>
            </a:r>
            <a:r>
              <a:rPr lang="en-US" b="1" i="1" dirty="0" smtClean="0"/>
              <a:t>constructor</a:t>
            </a:r>
          </a:p>
          <a:p>
            <a:pPr lvl="1"/>
            <a:r>
              <a:rPr lang="en-US" dirty="0" smtClean="0"/>
              <a:t>How a new object is created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A class constructor will</a:t>
            </a:r>
          </a:p>
          <a:p>
            <a:pPr lvl="1"/>
            <a:r>
              <a:rPr lang="en-US" dirty="0" smtClean="0"/>
              <a:t>Supply default values for attributes</a:t>
            </a:r>
          </a:p>
          <a:p>
            <a:pPr lvl="1"/>
            <a:r>
              <a:rPr lang="en-US" dirty="0" smtClean="0"/>
              <a:t>Initialize the object and its attributes</a:t>
            </a:r>
          </a:p>
          <a:p>
            <a:pPr lvl="3"/>
            <a:endParaRPr lang="en-US" dirty="0"/>
          </a:p>
          <a:p>
            <a:r>
              <a:rPr lang="en-US" dirty="0" smtClean="0"/>
              <a:t>Constructors are </a:t>
            </a:r>
            <a:r>
              <a:rPr lang="en-US" u="sng" dirty="0" smtClean="0"/>
              <a:t>automatically</a:t>
            </a:r>
            <a:r>
              <a:rPr lang="en-US" dirty="0" smtClean="0"/>
              <a:t> called </a:t>
            </a:r>
            <a:br>
              <a:rPr lang="en-US" dirty="0" smtClean="0"/>
            </a:br>
            <a:r>
              <a:rPr lang="en-US" dirty="0" smtClean="0"/>
              <a:t>when an object is created</a:t>
            </a:r>
            <a:endParaRPr lang="en-US" dirty="0"/>
          </a:p>
          <a:p>
            <a:pPr lvl="1"/>
            <a:endParaRPr lang="en-US" dirty="0" smtClean="0"/>
          </a:p>
          <a:p>
            <a:pPr lvl="1"/>
            <a:endParaRPr lang="en-US" dirty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88278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986" y="1975186"/>
            <a:ext cx="6933414" cy="4517689"/>
          </a:xfrm>
        </p:spPr>
        <p:txBody>
          <a:bodyPr/>
          <a:lstStyle/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species, name, age):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species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.name    = name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= age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\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16909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986" y="1975186"/>
            <a:ext cx="6933414" cy="4517689"/>
          </a:xfrm>
        </p:spPr>
        <p:txBody>
          <a:bodyPr/>
          <a:lstStyle/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species, name, age):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species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.name    = name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= age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\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24</a:t>
            </a:fld>
            <a:endParaRPr lang="en-US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42028" y="3253628"/>
            <a:ext cx="1469198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constructor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6" name="Left Brace 5"/>
          <p:cNvSpPr/>
          <p:nvPr/>
        </p:nvSpPr>
        <p:spPr>
          <a:xfrm>
            <a:off x="1556506" y="2731295"/>
            <a:ext cx="422481" cy="1444777"/>
          </a:xfrm>
          <a:prstGeom prst="leftBrace">
            <a:avLst>
              <a:gd name="adj1" fmla="val 53898"/>
              <a:gd name="adj2" fmla="val 50000"/>
            </a:avLst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/>
          <p:cNvSpPr txBox="1"/>
          <p:nvPr/>
        </p:nvSpPr>
        <p:spPr>
          <a:xfrm>
            <a:off x="7164362" y="3299795"/>
            <a:ext cx="1206653" cy="707886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setting attributes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8" name="Straight Arrow Connector 7"/>
          <p:cNvCxnSpPr/>
          <p:nvPr/>
        </p:nvCxnSpPr>
        <p:spPr>
          <a:xfrm flipH="1" flipV="1">
            <a:off x="5892444" y="3243745"/>
            <a:ext cx="1337915" cy="398142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 flipH="1">
            <a:off x="5469470" y="3641887"/>
            <a:ext cx="1760889" cy="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/>
          <p:cNvCxnSpPr/>
          <p:nvPr/>
        </p:nvCxnSpPr>
        <p:spPr>
          <a:xfrm flipH="1">
            <a:off x="5297864" y="3641887"/>
            <a:ext cx="1932496" cy="376630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772334" y="5454514"/>
            <a:ext cx="1206653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method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1767746" y="4816263"/>
            <a:ext cx="730357" cy="71727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3612475" y="1785968"/>
            <a:ext cx="1445456" cy="400110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latin typeface="+mj-lt"/>
                <a:cs typeface="Courier New" panose="02070309020205020404" pitchFamily="49" charset="0"/>
              </a:rPr>
              <a:t>class name</a:t>
            </a:r>
            <a:endParaRPr lang="en-US" sz="20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23" name="Straight Arrow Connector 22"/>
          <p:cNvCxnSpPr/>
          <p:nvPr/>
        </p:nvCxnSpPr>
        <p:spPr>
          <a:xfrm flipH="1">
            <a:off x="2620907" y="2148595"/>
            <a:ext cx="1074400" cy="226701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7874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18" grpId="0" animBg="1"/>
      <p:bldP spid="22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Definition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85986" y="1975186"/>
            <a:ext cx="6933414" cy="4517689"/>
          </a:xfrm>
        </p:spPr>
        <p:txBody>
          <a:bodyPr/>
          <a:lstStyle/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, species, name, age):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species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.name    = name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.age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= age</a:t>
            </a:r>
          </a:p>
          <a:p>
            <a:pPr marL="0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print(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 + \</a:t>
            </a:r>
            <a:b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</a:b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         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sz="2000" dirty="0"/>
          </a:p>
          <a:p>
            <a:endParaRPr lang="en-US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25</a:t>
            </a:fld>
            <a:endParaRPr lang="en-US" altLang="en-US"/>
          </a:p>
        </p:txBody>
      </p:sp>
      <p:sp>
        <p:nvSpPr>
          <p:cNvPr id="15" name="TextBox 14"/>
          <p:cNvSpPr txBox="1"/>
          <p:nvPr/>
        </p:nvSpPr>
        <p:spPr>
          <a:xfrm>
            <a:off x="174396" y="5647133"/>
            <a:ext cx="4821810" cy="830997"/>
          </a:xfrm>
          <a:prstGeom prst="rect">
            <a:avLst/>
          </a:prstGeom>
          <a:solidFill>
            <a:schemeClr val="bg2"/>
          </a:solidFill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Notice that everything is </a:t>
            </a:r>
            <a:r>
              <a:rPr lang="en-US" sz="2400" u="sng" dirty="0" smtClean="0">
                <a:latin typeface="+mj-lt"/>
                <a:cs typeface="Courier New" panose="02070309020205020404" pitchFamily="49" charset="0"/>
              </a:rPr>
              <a:t>indented</a:t>
            </a:r>
            <a:r>
              <a:rPr lang="en-US" sz="2400" dirty="0" smtClean="0">
                <a:latin typeface="+mj-lt"/>
                <a:cs typeface="Courier New" panose="02070309020205020404" pitchFamily="49" charset="0"/>
              </a:rPr>
              <a:t> under the “class animal:” line of code</a:t>
            </a:r>
            <a:endParaRPr lang="en-US" sz="2400" b="1" dirty="0">
              <a:latin typeface="+mj-lt"/>
              <a:cs typeface="Courier New" panose="02070309020205020404" pitchFamily="49" charset="0"/>
            </a:endParaRPr>
          </a:p>
        </p:txBody>
      </p:sp>
      <p:cxnSp>
        <p:nvCxnSpPr>
          <p:cNvPr id="16" name="Straight Arrow Connector 15"/>
          <p:cNvCxnSpPr/>
          <p:nvPr/>
        </p:nvCxnSpPr>
        <p:spPr>
          <a:xfrm flipV="1">
            <a:off x="1706253" y="2677212"/>
            <a:ext cx="0" cy="3054285"/>
          </a:xfrm>
          <a:prstGeom prst="straightConnector1">
            <a:avLst/>
          </a:prstGeom>
          <a:ln w="57150">
            <a:solidFill>
              <a:srgbClr val="0070C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921379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 animBg="1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Class Usage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create an instance of a class (a class object), use the class name, pass it the values for the attributes, and assign to a variable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26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7267" y="3869975"/>
            <a:ext cx="6933414" cy="225744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an animal object (species: sheep)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variable1 = animal(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"sheep"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"Dolly"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6)</a:t>
            </a:r>
          </a:p>
          <a:p>
            <a:pPr marL="0" indent="0">
              <a:buFont typeface="Arial" pitchFamily="34" charset="0"/>
              <a:buNone/>
            </a:pPr>
            <a:endParaRPr lang="en-US" sz="2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create your own animal object!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variable2 = animal(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"dog"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"Fido"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, 7)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06652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self </a:t>
            </a:r>
            <a:r>
              <a:rPr lang="en-US" dirty="0" smtClean="0"/>
              <a:t>Variable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variable is how we refer to the current instance of the class</a:t>
            </a:r>
          </a:p>
          <a:p>
            <a:pPr lvl="1"/>
            <a:r>
              <a:rPr lang="en-US" dirty="0"/>
              <a:t>In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init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dirty="0"/>
              <a:t>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refers to the object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that </a:t>
            </a:r>
            <a:r>
              <a:rPr lang="en-US" dirty="0"/>
              <a:t>is currently being </a:t>
            </a:r>
            <a:r>
              <a:rPr lang="en-US" dirty="0" smtClean="0"/>
              <a:t>created</a:t>
            </a:r>
            <a:endParaRPr lang="en-US" dirty="0"/>
          </a:p>
          <a:p>
            <a:pPr lvl="1"/>
            <a:r>
              <a:rPr lang="en-US" dirty="0"/>
              <a:t>In other methods,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dirty="0"/>
              <a:t> refers to the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instance </a:t>
            </a:r>
            <a:r>
              <a:rPr lang="en-US" dirty="0"/>
              <a:t>the method was called on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27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768285" y="5260158"/>
            <a:ext cx="7607431" cy="8201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itchFamily="34" charset="0"/>
              <a:buNone/>
            </a:pPr>
            <a:r>
              <a:rPr 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speak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Font typeface="Arial" pitchFamily="34" charset="0"/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+ </a:t>
            </a:r>
            <a:r>
              <a:rPr lang="en-US" sz="2000" b="1" dirty="0" smtClean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endParaRPr lang="en-US" dirty="0" smtClean="0"/>
          </a:p>
          <a:p>
            <a:endParaRPr lang="en-US" dirty="0"/>
          </a:p>
        </p:txBody>
      </p:sp>
      <p:sp>
        <p:nvSpPr>
          <p:cNvPr id="6" name="Rounded Rectangle 5"/>
          <p:cNvSpPr/>
          <p:nvPr/>
        </p:nvSpPr>
        <p:spPr>
          <a:xfrm flipH="1">
            <a:off x="3930977" y="5598263"/>
            <a:ext cx="952108" cy="443060"/>
          </a:xfrm>
          <a:prstGeom prst="roundRect">
            <a:avLst/>
          </a:prstGeom>
          <a:noFill/>
          <a:ln w="5715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17686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28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598534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Inheritance</a:t>
            </a:r>
            <a:r>
              <a:rPr lang="en-US" dirty="0" smtClean="0"/>
              <a:t> is when one class (the “child” class) is based upon another class (the “parent” class)</a:t>
            </a:r>
          </a:p>
          <a:p>
            <a:r>
              <a:rPr lang="en-US" dirty="0" smtClean="0"/>
              <a:t>The child class </a:t>
            </a:r>
            <a:r>
              <a:rPr lang="en-US" i="1" dirty="0" smtClean="0"/>
              <a:t>inherits</a:t>
            </a:r>
            <a:r>
              <a:rPr lang="en-US" dirty="0" smtClean="0"/>
              <a:t> most or all of its features from the parent class it is based on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It is a very powerful tool available to you with Object-Oriented Programming</a:t>
            </a:r>
          </a:p>
          <a:p>
            <a:pPr lvl="3"/>
            <a:endParaRPr lang="en-US" b="1" i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29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84249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Any Questions from Last Time?</a:t>
            </a:r>
          </a:p>
        </p:txBody>
      </p:sp>
    </p:spTree>
    <p:extLst>
      <p:ext uri="{BB962C8B-B14F-4D97-AF65-F5344CB8AC3E}">
        <p14:creationId xmlns:p14="http://schemas.microsoft.com/office/powerpoint/2010/main" val="40478541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</a:t>
            </a:r>
            <a:r>
              <a:rPr lang="en-US" dirty="0" smtClean="0"/>
              <a:t>example: </a:t>
            </a:r>
            <a:r>
              <a:rPr lang="en-US" dirty="0"/>
              <a:t>computer science students are a specific type of </a:t>
            </a:r>
            <a:r>
              <a:rPr lang="en-US" dirty="0" smtClean="0"/>
              <a:t>student</a:t>
            </a:r>
          </a:p>
          <a:p>
            <a:r>
              <a:rPr lang="en-US" dirty="0" smtClean="0"/>
              <a:t>They share attributes </a:t>
            </a:r>
            <a:r>
              <a:rPr lang="en-US" dirty="0"/>
              <a:t>with </a:t>
            </a:r>
            <a:r>
              <a:rPr lang="en-US" dirty="0" smtClean="0"/>
              <a:t>every other student</a:t>
            </a:r>
          </a:p>
          <a:p>
            <a:r>
              <a:rPr lang="en-US" dirty="0" smtClean="0"/>
              <a:t>We </a:t>
            </a:r>
            <a:r>
              <a:rPr lang="en-US" dirty="0"/>
              <a:t>can use inheritance to use those already defined attributes and methods of students for our computer science </a:t>
            </a:r>
            <a:r>
              <a:rPr lang="en-US" dirty="0" smtClean="0"/>
              <a:t>students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30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96690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Vocabulary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en-US" dirty="0" smtClean="0"/>
              <a:t>The class that is inherited </a:t>
            </a:r>
            <a:r>
              <a:rPr lang="en-US" b="1" i="1" dirty="0" smtClean="0"/>
              <a:t>from</a:t>
            </a:r>
            <a:r>
              <a:rPr lang="en-US" dirty="0" smtClean="0"/>
              <a:t> is called the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P</a:t>
            </a:r>
            <a:r>
              <a:rPr lang="en-US" sz="3200" dirty="0" smtClean="0"/>
              <a:t>arent class</a:t>
            </a:r>
          </a:p>
          <a:p>
            <a:pPr lvl="1">
              <a:spcBef>
                <a:spcPts val="600"/>
              </a:spcBef>
            </a:pPr>
            <a:r>
              <a:rPr lang="en-US" sz="3200" dirty="0"/>
              <a:t>A</a:t>
            </a:r>
            <a:r>
              <a:rPr lang="en-US" sz="3200" dirty="0" smtClean="0"/>
              <a:t>ncestor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Superclass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The class that does the inheriting is called a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Child class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Descendant</a:t>
            </a:r>
          </a:p>
          <a:p>
            <a:pPr lvl="1">
              <a:spcBef>
                <a:spcPts val="600"/>
              </a:spcBef>
            </a:pPr>
            <a:r>
              <a:rPr lang="en-US" sz="3200" dirty="0" smtClean="0"/>
              <a:t>Subclass</a:t>
            </a:r>
          </a:p>
          <a:p>
            <a:pPr lvl="3">
              <a:spcBef>
                <a:spcPts val="600"/>
              </a:spcBef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31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022050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Inheritance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42960" cy="4156799"/>
          </a:xfrm>
        </p:spPr>
        <p:txBody>
          <a:bodyPr/>
          <a:lstStyle/>
          <a:p>
            <a:r>
              <a:rPr lang="en-US" dirty="0" smtClean="0"/>
              <a:t>To create a child class, put the name of the parent class in parentheses when you initially define the class</a:t>
            </a:r>
          </a:p>
          <a:p>
            <a:pPr lvl="3"/>
            <a:endParaRPr lang="en-US" dirty="0"/>
          </a:p>
          <a:p>
            <a:pPr marL="457200" lvl="1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cmscStudent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(student):</a:t>
            </a:r>
          </a:p>
          <a:p>
            <a:pPr lvl="3"/>
            <a:endParaRPr lang="en-US" dirty="0"/>
          </a:p>
          <a:p>
            <a:r>
              <a:rPr lang="en-US" dirty="0" smtClean="0"/>
              <a:t>Now the child class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cmscStudent</a:t>
            </a:r>
            <a:r>
              <a:rPr lang="en-US" dirty="0" smtClean="0"/>
              <a:t> has </a:t>
            </a:r>
            <a:br>
              <a:rPr lang="en-US" dirty="0" smtClean="0"/>
            </a:br>
            <a:r>
              <a:rPr lang="en-US" dirty="0" smtClean="0"/>
              <a:t>the properties and functions available </a:t>
            </a:r>
            <a:br>
              <a:rPr lang="en-US" dirty="0" smtClean="0"/>
            </a:br>
            <a:r>
              <a:rPr lang="en-US" dirty="0" smtClean="0"/>
              <a:t>to the parent class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student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32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87218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a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</a:t>
            </a:r>
            <a:r>
              <a:rPr lang="en-US" dirty="0"/>
              <a:t>may also say that the child class is </a:t>
            </a:r>
            <a:r>
              <a:rPr lang="en-US" b="1" i="1" dirty="0"/>
              <a:t>extending</a:t>
            </a:r>
            <a:r>
              <a:rPr lang="en-US" dirty="0"/>
              <a:t> the functionality of the parent </a:t>
            </a:r>
            <a:r>
              <a:rPr lang="en-US" dirty="0" smtClean="0"/>
              <a:t>class</a:t>
            </a:r>
          </a:p>
          <a:p>
            <a:pPr lvl="3"/>
            <a:endParaRPr lang="en-US" dirty="0"/>
          </a:p>
          <a:p>
            <a:r>
              <a:rPr lang="en-US" dirty="0" smtClean="0"/>
              <a:t>Child class inherits all of the methods and </a:t>
            </a:r>
            <a:br>
              <a:rPr lang="en-US" dirty="0" smtClean="0"/>
            </a:br>
            <a:r>
              <a:rPr lang="en-US" dirty="0" smtClean="0"/>
              <a:t>data attributes of the parent class</a:t>
            </a:r>
          </a:p>
          <a:p>
            <a:pPr lvl="1"/>
            <a:r>
              <a:rPr lang="en-US" sz="3000" dirty="0" smtClean="0"/>
              <a:t>Also has its own methods and data attributes</a:t>
            </a:r>
          </a:p>
          <a:p>
            <a:pPr lvl="1"/>
            <a:r>
              <a:rPr lang="en-US" sz="3000" dirty="0" smtClean="0"/>
              <a:t>We can even redefine parent methods!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33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1384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34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Redefining and </a:t>
            </a:r>
            <a:br>
              <a:rPr lang="en-US" dirty="0" smtClean="0"/>
            </a:br>
            <a:r>
              <a:rPr lang="en-US" dirty="0" smtClean="0"/>
              <a:t>Extending Methods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37209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Redefining Methods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 smtClean="0"/>
              <a:t>Redefining</a:t>
            </a:r>
            <a:r>
              <a:rPr lang="en-US" dirty="0" smtClean="0"/>
              <a:t> a method is when a child class implements its own version of that method</a:t>
            </a:r>
          </a:p>
          <a:p>
            <a:pPr lvl="3"/>
            <a:endParaRPr lang="en-US" dirty="0"/>
          </a:p>
          <a:p>
            <a:r>
              <a:rPr lang="en-US" dirty="0" smtClean="0"/>
              <a:t>To redefine a method, include a new method definition – </a:t>
            </a:r>
            <a:r>
              <a:rPr lang="en-US" b="1" dirty="0" smtClean="0"/>
              <a:t>with the same name</a:t>
            </a:r>
            <a:r>
              <a:rPr lang="en-US" dirty="0" smtClean="0"/>
              <a:t> as the parent class’s method – in the child class</a:t>
            </a:r>
          </a:p>
          <a:p>
            <a:pPr lvl="1"/>
            <a:r>
              <a:rPr lang="en-US" sz="3200" dirty="0" smtClean="0"/>
              <a:t>Now child objects will use the new method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35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345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Redefining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Here, we have an animal class as the parent and a dog class as the child</a:t>
            </a:r>
            <a:endParaRPr lang="en-US" dirty="0"/>
          </a:p>
          <a:p>
            <a:pPr lvl="3"/>
            <a:endParaRPr lang="en-US" dirty="0"/>
          </a:p>
          <a:p>
            <a:pPr marL="4763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animal</a:t>
            </a: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</a:t>
            </a:r>
          </a:p>
          <a:p>
            <a:pPr marL="4763" lvl="1" indent="0">
              <a:buNone/>
            </a:pP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smtClean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rest of class definition</a:t>
            </a:r>
            <a:endParaRPr lang="en-US" sz="2000" b="1" dirty="0">
              <a:solidFill>
                <a:srgbClr val="002060"/>
              </a:solidFill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.species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 noise\""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4763" lvl="1" indent="0">
              <a:buNone/>
            </a:pPr>
            <a:endParaRPr lang="en-US" sz="20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763" lvl="1" indent="0">
              <a:buNone/>
            </a:pP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class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dog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(animal):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speak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4763" lvl="1" indent="0">
              <a:buNone/>
            </a:pP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      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print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"Woof 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woof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bark!"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36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67686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Methods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Instead of completely overwriting a method, we can </a:t>
            </a:r>
            <a:r>
              <a:rPr lang="en-US" dirty="0" smtClean="0"/>
              <a:t>also </a:t>
            </a:r>
            <a:r>
              <a:rPr lang="en-US" b="1" i="1" dirty="0" smtClean="0"/>
              <a:t>extend</a:t>
            </a:r>
            <a:r>
              <a:rPr lang="en-US" dirty="0" smtClean="0"/>
              <a:t> </a:t>
            </a:r>
            <a:r>
              <a:rPr lang="en-US" dirty="0" smtClean="0"/>
              <a:t>it for the child class</a:t>
            </a:r>
          </a:p>
          <a:p>
            <a:pPr lvl="3"/>
            <a:endParaRPr lang="en-US" dirty="0"/>
          </a:p>
          <a:p>
            <a:r>
              <a:rPr lang="en-US" dirty="0"/>
              <a:t>Want to execute both the </a:t>
            </a:r>
            <a:r>
              <a:rPr lang="en-US" u="sng" dirty="0"/>
              <a:t>original method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parent class and some </a:t>
            </a:r>
            <a:r>
              <a:rPr lang="en-US" u="sng" dirty="0"/>
              <a:t>new code</a:t>
            </a:r>
            <a:r>
              <a:rPr lang="en-US" dirty="0"/>
              <a:t> 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in </a:t>
            </a:r>
            <a:r>
              <a:rPr lang="en-US" dirty="0"/>
              <a:t>the child class</a:t>
            </a:r>
          </a:p>
          <a:p>
            <a:pPr lvl="1"/>
            <a:r>
              <a:rPr lang="en-US" sz="3200" dirty="0"/>
              <a:t>To do this, </a:t>
            </a:r>
            <a:r>
              <a:rPr lang="en-US" sz="3200" dirty="0" smtClean="0"/>
              <a:t>we must explicitly </a:t>
            </a:r>
            <a:r>
              <a:rPr lang="en-US" sz="3200" dirty="0"/>
              <a:t>call the parent’s </a:t>
            </a:r>
            <a:r>
              <a:rPr lang="en-US" sz="3200" dirty="0" smtClean="0"/>
              <a:t>version in the child</a:t>
            </a:r>
            <a:endParaRPr lang="en-US" sz="3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37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9875675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charRg st="87" end="18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Extending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Extending the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__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__ </a:t>
            </a:r>
            <a:r>
              <a:rPr lang="en-US" dirty="0" smtClean="0"/>
              <a:t>method for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dog</a:t>
            </a:r>
          </a:p>
          <a:p>
            <a:pPr lvl="1"/>
            <a:r>
              <a:rPr lang="en-US" dirty="0" smtClean="0"/>
              <a:t>Used when we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print() </a:t>
            </a:r>
            <a:r>
              <a:rPr lang="en-US" dirty="0" smtClean="0"/>
              <a:t>an object</a:t>
            </a:r>
          </a:p>
          <a:p>
            <a:pPr lvl="3"/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38</a:t>
            </a:fld>
            <a:endParaRPr lang="en-US" altLang="en-US"/>
          </a:p>
        </p:txBody>
      </p:sp>
      <p:sp>
        <p:nvSpPr>
          <p:cNvPr id="5" name="Content Placeholder 2"/>
          <p:cNvSpPr txBox="1">
            <a:spLocks/>
          </p:cNvSpPr>
          <p:nvPr/>
        </p:nvSpPr>
        <p:spPr bwMode="auto">
          <a:xfrm>
            <a:off x="567267" y="3483311"/>
            <a:ext cx="8209088" cy="23518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US" sz="2000" b="1" dirty="0" err="1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def</a:t>
            </a:r>
            <a:r>
              <a:rPr lang="en-US" sz="2000" b="1" dirty="0" smtClean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):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get the result from parent __</a:t>
            </a:r>
            <a:r>
              <a:rPr lang="en-US" sz="2000" b="1" dirty="0" err="1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__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= animal.__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__(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self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206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# add information about the breed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+= 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"\n\</a:t>
            </a:r>
            <a:r>
              <a:rPr lang="en-US" sz="2000" b="1" dirty="0" err="1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tTheir</a:t>
            </a:r>
            <a:r>
              <a:rPr lang="en-US" sz="2000" b="1" dirty="0">
                <a:solidFill>
                  <a:srgbClr val="008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breed is "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+ </a:t>
            </a:r>
            <a:r>
              <a:rPr lang="en-US" sz="2000" b="1" dirty="0" err="1">
                <a:solidFill>
                  <a:srgbClr val="C0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str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(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self.breed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</a:p>
          <a:p>
            <a:pPr marL="0" indent="0">
              <a:buNone/>
            </a:pPr>
            <a:r>
              <a:rPr lang="en-US" sz="20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sz="2000" b="1" dirty="0">
                <a:solidFill>
                  <a:srgbClr val="0000CC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return</a:t>
            </a:r>
            <a:r>
              <a:rPr lang="en-US" sz="20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2000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msg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6234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39</a:t>
            </a:fld>
            <a:endParaRPr lang="en-US" alt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Live Code Demo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400291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Today’s Objectives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69364"/>
            <a:ext cx="8467344" cy="4156799"/>
          </a:xfrm>
        </p:spPr>
        <p:txBody>
          <a:bodyPr/>
          <a:lstStyle/>
          <a:p>
            <a:r>
              <a:rPr lang="en-US" dirty="0" smtClean="0"/>
              <a:t>To learn about </a:t>
            </a:r>
            <a:r>
              <a:rPr lang="en-US" dirty="0" smtClean="0"/>
              <a:t>the principles of OOP</a:t>
            </a:r>
          </a:p>
          <a:p>
            <a:pPr lvl="1"/>
            <a:r>
              <a:rPr lang="en-US" dirty="0" smtClean="0"/>
              <a:t>(Object-Oriented Programming)</a:t>
            </a:r>
          </a:p>
          <a:p>
            <a:pPr lvl="1"/>
            <a:r>
              <a:rPr lang="en-US" dirty="0" smtClean="0"/>
              <a:t>Encapsulation</a:t>
            </a:r>
          </a:p>
          <a:p>
            <a:pPr lvl="1"/>
            <a:r>
              <a:rPr lang="en-US" dirty="0" smtClean="0"/>
              <a:t>Abstraction</a:t>
            </a:r>
          </a:p>
          <a:p>
            <a:pPr lvl="3"/>
            <a:endParaRPr lang="en-US" dirty="0"/>
          </a:p>
          <a:p>
            <a:r>
              <a:rPr lang="en-US" dirty="0" smtClean="0"/>
              <a:t>To learn about classes (in Python)</a:t>
            </a:r>
          </a:p>
          <a:p>
            <a:pPr lvl="1"/>
            <a:r>
              <a:rPr lang="en-US" dirty="0" smtClean="0"/>
              <a:t>How they work at a high level</a:t>
            </a:r>
          </a:p>
          <a:p>
            <a:pPr lvl="1"/>
            <a:r>
              <a:rPr lang="en-US" dirty="0" smtClean="0"/>
              <a:t>Cool stuff like inheritance and overriding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</a:t>
            </a:fld>
            <a:endParaRPr lang="en-US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206589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Use Classes?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Classes can simplify and streamline your code</a:t>
            </a:r>
          </a:p>
          <a:p>
            <a:pPr lvl="3"/>
            <a:endParaRPr lang="en-US" dirty="0"/>
          </a:p>
          <a:p>
            <a:r>
              <a:rPr lang="en-US" dirty="0" smtClean="0"/>
              <a:t>Imagine if Project 2 had a “snack” class</a:t>
            </a:r>
          </a:p>
          <a:p>
            <a:pPr lvl="1"/>
            <a:r>
              <a:rPr lang="en-US" dirty="0" smtClean="0"/>
              <a:t>Attributes: name, price, quantity, code</a:t>
            </a:r>
          </a:p>
          <a:p>
            <a:pPr lvl="1"/>
            <a:r>
              <a:rPr lang="en-US" dirty="0" smtClean="0"/>
              <a:t>Methods: </a:t>
            </a:r>
            <a:r>
              <a:rPr lang="en-US" dirty="0" err="1" smtClean="0"/>
              <a:t>buyOne</a:t>
            </a:r>
            <a:r>
              <a:rPr lang="en-US" dirty="0" smtClean="0"/>
              <a:t>(), </a:t>
            </a:r>
            <a:r>
              <a:rPr lang="en-US" dirty="0" err="1" smtClean="0"/>
              <a:t>writeToFile</a:t>
            </a:r>
            <a:r>
              <a:rPr lang="en-US" dirty="0" smtClean="0"/>
              <a:t>(), __</a:t>
            </a:r>
            <a:r>
              <a:rPr lang="en-US" dirty="0" err="1" smtClean="0"/>
              <a:t>init</a:t>
            </a:r>
            <a:r>
              <a:rPr lang="en-US" dirty="0" smtClean="0"/>
              <a:t>__, etc.</a:t>
            </a:r>
          </a:p>
          <a:p>
            <a:r>
              <a:rPr lang="en-US" dirty="0" smtClean="0"/>
              <a:t>Would have let us use 2D lists instead of 3D</a:t>
            </a:r>
          </a:p>
          <a:p>
            <a:pPr lvl="3"/>
            <a:endParaRPr lang="en-US" dirty="0"/>
          </a:p>
          <a:p>
            <a:r>
              <a:rPr lang="en-US" dirty="0" smtClean="0"/>
              <a:t>Side Note: do </a:t>
            </a:r>
            <a:r>
              <a:rPr lang="en-US" u="sng" dirty="0" smtClean="0"/>
              <a:t>not</a:t>
            </a:r>
            <a:r>
              <a:rPr lang="en-US" dirty="0" smtClean="0"/>
              <a:t> use classes for Project 3</a:t>
            </a:r>
          </a:p>
          <a:p>
            <a:pPr lvl="1"/>
            <a:r>
              <a:rPr lang="en-US" dirty="0" smtClean="0"/>
              <a:t>The data is simple enough that it’s not needed</a:t>
            </a:r>
          </a:p>
          <a:p>
            <a:pPr lvl="1"/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40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475090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Announcements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Final is </a:t>
            </a:r>
            <a:r>
              <a:rPr lang="en-US" dirty="0" smtClean="0"/>
              <a:t>when?</a:t>
            </a:r>
          </a:p>
          <a:p>
            <a:pPr lvl="1"/>
            <a:r>
              <a:rPr lang="en-US" dirty="0" smtClean="0"/>
              <a:t>Start studying now!</a:t>
            </a:r>
          </a:p>
          <a:p>
            <a:pPr lvl="1"/>
            <a:r>
              <a:rPr lang="en-US" dirty="0" smtClean="0"/>
              <a:t>Review worksheet won’t come out until Saturday</a:t>
            </a:r>
            <a:endParaRPr lang="en-US" dirty="0"/>
          </a:p>
          <a:p>
            <a:endParaRPr lang="en-US" dirty="0" smtClean="0"/>
          </a:p>
          <a:p>
            <a:r>
              <a:rPr lang="en-US" sz="3200" dirty="0" smtClean="0"/>
              <a:t>Project </a:t>
            </a:r>
            <a:r>
              <a:rPr lang="en-US" sz="3200" dirty="0" smtClean="0"/>
              <a:t>3 </a:t>
            </a:r>
            <a:r>
              <a:rPr lang="en-US" dirty="0" smtClean="0"/>
              <a:t>out now</a:t>
            </a:r>
          </a:p>
          <a:p>
            <a:pPr lvl="1"/>
            <a:r>
              <a:rPr lang="en-US" dirty="0" smtClean="0"/>
              <a:t>Project </a:t>
            </a:r>
            <a:r>
              <a:rPr lang="en-US" dirty="0" smtClean="0"/>
              <a:t>due on Friday, May 12th @ 8:59:59 PM</a:t>
            </a:r>
          </a:p>
          <a:p>
            <a:pPr lvl="3"/>
            <a:endParaRPr lang="en-US" dirty="0"/>
          </a:p>
          <a:p>
            <a:pPr lvl="3"/>
            <a:endParaRPr lang="en-US" dirty="0" smtClean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41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026765" y="1975186"/>
            <a:ext cx="6617716" cy="584775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dirty="0"/>
              <a:t>Friday, May 19th from 6 to 8 PM</a:t>
            </a:r>
            <a:endParaRPr lang="en-US" sz="32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98997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Note on Today’s Topic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We are covering classes only at a </a:t>
            </a:r>
            <a:br>
              <a:rPr lang="en-US" dirty="0" smtClean="0"/>
            </a:br>
            <a:r>
              <a:rPr lang="en-US" u="sng" dirty="0" smtClean="0"/>
              <a:t>conceptual</a:t>
            </a:r>
            <a:r>
              <a:rPr lang="en-US" dirty="0" smtClean="0"/>
              <a:t> level in CMSC 201</a:t>
            </a:r>
          </a:p>
          <a:p>
            <a:pPr lvl="1"/>
            <a:r>
              <a:rPr lang="en-US" dirty="0" smtClean="0"/>
              <a:t>You’ll learn classes in detail in CMSC 202 (C++)</a:t>
            </a:r>
          </a:p>
          <a:p>
            <a:pPr lvl="2"/>
            <a:endParaRPr lang="en-US" dirty="0"/>
          </a:p>
          <a:p>
            <a:r>
              <a:rPr lang="en-US" dirty="0" smtClean="0"/>
              <a:t>Do not worry about the exact details of how something works or is written in code</a:t>
            </a:r>
          </a:p>
          <a:p>
            <a:pPr lvl="1"/>
            <a:r>
              <a:rPr lang="en-US" dirty="0" smtClean="0"/>
              <a:t>Python and C++ classes look very different</a:t>
            </a:r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753406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>
                <a:solidFill>
                  <a:prstClr val="black"/>
                </a:solidFill>
              </a:rPr>
              <a:pPr/>
              <a:t>6</a:t>
            </a:fld>
            <a:endParaRPr lang="en-US" altLang="en-US">
              <a:solidFill>
                <a:prstClr val="black"/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Procedural vs OOP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26564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Programming</a:t>
            </a:r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Procedural programming uses:</a:t>
            </a:r>
          </a:p>
          <a:p>
            <a:pPr lvl="1"/>
            <a:r>
              <a:rPr lang="en-US" dirty="0" smtClean="0"/>
              <a:t>Data structures (like integers, strings, lists)</a:t>
            </a:r>
          </a:p>
          <a:p>
            <a:pPr lvl="1"/>
            <a:r>
              <a:rPr lang="en-US" dirty="0" smtClean="0"/>
              <a:t>Functions (like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printVendingMachine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() </a:t>
            </a:r>
            <a:r>
              <a:rPr lang="en-US" dirty="0" smtClean="0"/>
              <a:t>)</a:t>
            </a:r>
          </a:p>
          <a:p>
            <a:pPr lvl="3"/>
            <a:endParaRPr lang="en-US" dirty="0" smtClean="0"/>
          </a:p>
          <a:p>
            <a:r>
              <a:rPr lang="en-US" dirty="0" smtClean="0"/>
              <a:t>In procedural programming, information </a:t>
            </a:r>
            <a:br>
              <a:rPr lang="en-US" dirty="0" smtClean="0"/>
            </a:br>
            <a:r>
              <a:rPr lang="en-US" dirty="0" smtClean="0"/>
              <a:t>must be passed to the function</a:t>
            </a:r>
          </a:p>
          <a:p>
            <a:pPr lvl="1"/>
            <a:r>
              <a:rPr lang="en-US" dirty="0" smtClean="0"/>
              <a:t>Functions and data structures are </a:t>
            </a:r>
            <a:r>
              <a:rPr lang="en-US" u="sng" dirty="0" smtClean="0"/>
              <a:t>not</a:t>
            </a:r>
            <a:r>
              <a:rPr lang="en-US" dirty="0" smtClean="0"/>
              <a:t> linked</a:t>
            </a:r>
            <a:endParaRPr lang="en-US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80421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9046" y="832186"/>
            <a:ext cx="8865909" cy="1143000"/>
          </a:xfrm>
        </p:spPr>
        <p:txBody>
          <a:bodyPr/>
          <a:lstStyle/>
          <a:p>
            <a:r>
              <a:rPr lang="en-US" dirty="0" smtClean="0"/>
              <a:t>Object-Oriented Programming (OOP)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Object-Oriented programming uses</a:t>
            </a:r>
          </a:p>
          <a:p>
            <a:pPr lvl="1"/>
            <a:r>
              <a:rPr lang="en-US" dirty="0" smtClean="0"/>
              <a:t>Classes!</a:t>
            </a:r>
          </a:p>
          <a:p>
            <a:pPr lvl="3"/>
            <a:endParaRPr lang="en-US" dirty="0"/>
          </a:p>
          <a:p>
            <a:r>
              <a:rPr lang="en-US" dirty="0" smtClean="0"/>
              <a:t>Classes combine the data and their</a:t>
            </a:r>
            <a:br>
              <a:rPr lang="en-US" dirty="0" smtClean="0"/>
            </a:br>
            <a:r>
              <a:rPr lang="en-US" dirty="0" smtClean="0"/>
              <a:t>relevant functions into one entity</a:t>
            </a:r>
          </a:p>
          <a:p>
            <a:pPr lvl="1"/>
            <a:r>
              <a:rPr lang="en-US" dirty="0" smtClean="0"/>
              <a:t>The data types we use are actually classes!</a:t>
            </a:r>
          </a:p>
          <a:p>
            <a:pPr lvl="1"/>
            <a:r>
              <a:rPr lang="en-US" dirty="0" smtClean="0"/>
              <a:t>Strings have built-in functions like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lower()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join()</a:t>
            </a:r>
            <a:r>
              <a:rPr lang="en-US" dirty="0" smtClean="0"/>
              <a:t>,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strip()</a:t>
            </a:r>
            <a:r>
              <a:rPr lang="en-US" dirty="0" smtClean="0"/>
              <a:t>, etc.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521832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Procedural vs OOP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BA9C6D-FA02-438E-B37E-110BEE5292AE}" type="slidenum">
              <a:rPr lang="en-US" altLang="en-US" smtClean="0"/>
              <a:pPr/>
              <a:t>9</a:t>
            </a:fld>
            <a:endParaRPr lang="en-US" altLang="en-U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975186"/>
            <a:ext cx="3708400" cy="4742531"/>
          </a:xfrm>
        </p:spPr>
        <p:txBody>
          <a:bodyPr/>
          <a:lstStyle/>
          <a:p>
            <a:r>
              <a:rPr lang="en-US" dirty="0" smtClean="0"/>
              <a:t>Procedural</a:t>
            </a:r>
          </a:p>
          <a:p>
            <a:pPr marL="285750" lvl="1"/>
            <a:r>
              <a:rPr lang="en-US" dirty="0"/>
              <a:t>Calculate the area of a circle given the specified radius</a:t>
            </a:r>
          </a:p>
          <a:p>
            <a:pPr marL="285750" lvl="1"/>
            <a:r>
              <a:rPr lang="en-US" dirty="0"/>
              <a:t>Sort this class list given </a:t>
            </a:r>
            <a:r>
              <a:rPr lang="en-US" dirty="0" smtClean="0"/>
              <a:t>a list of </a:t>
            </a:r>
            <a:r>
              <a:rPr lang="en-US" dirty="0"/>
              <a:t>students</a:t>
            </a:r>
          </a:p>
          <a:p>
            <a:pPr marL="285750" lvl="1"/>
            <a:r>
              <a:rPr lang="en-US" dirty="0"/>
              <a:t>Calculate the student’s GPA given a list of courses</a:t>
            </a:r>
          </a:p>
          <a:p>
            <a:pPr lvl="1"/>
            <a:endParaRPr lang="en-US" dirty="0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597400" y="1975186"/>
            <a:ext cx="3911600" cy="4742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1pPr>
            <a:lvl2pPr marL="742950" indent="-28575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2pPr>
            <a:lvl3pPr marL="11430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3pPr>
            <a:lvl4pPr marL="16002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4pPr>
            <a:lvl5pPr marL="2057400" indent="-228600" algn="l" defTabSz="457200" rtl="0" fontAlgn="base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ＭＳ Ｐゴシック" pitchFamily="34" charset="-128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>
                <a:solidFill>
                  <a:prstClr val="black"/>
                </a:solidFill>
              </a:rPr>
              <a:t>Object-Oriented</a:t>
            </a:r>
            <a:endParaRPr lang="en-US" dirty="0" smtClean="0">
              <a:solidFill>
                <a:prstClr val="black"/>
              </a:solidFill>
            </a:endParaRPr>
          </a:p>
          <a:p>
            <a:pPr marL="285750" lvl="1"/>
            <a:r>
              <a:rPr lang="en-US" dirty="0">
                <a:solidFill>
                  <a:prstClr val="black"/>
                </a:solidFill>
              </a:rPr>
              <a:t>Circle, </a:t>
            </a:r>
            <a:r>
              <a:rPr lang="en-US" dirty="0" smtClean="0">
                <a:solidFill>
                  <a:prstClr val="black"/>
                </a:solidFill>
              </a:rPr>
              <a:t>you know your radius, what is </a:t>
            </a:r>
            <a:r>
              <a:rPr lang="en-US" dirty="0">
                <a:solidFill>
                  <a:prstClr val="black"/>
                </a:solidFill>
              </a:rPr>
              <a:t>your </a:t>
            </a:r>
            <a:r>
              <a:rPr lang="en-US" dirty="0" smtClean="0">
                <a:solidFill>
                  <a:prstClr val="black"/>
                </a:solidFill>
              </a:rPr>
              <a:t>area?</a:t>
            </a:r>
            <a:endParaRPr lang="en-US" dirty="0">
              <a:solidFill>
                <a:prstClr val="black"/>
              </a:solidFill>
            </a:endParaRPr>
          </a:p>
          <a:p>
            <a:pPr marL="285750" lvl="1"/>
            <a:r>
              <a:rPr lang="en-US" dirty="0">
                <a:solidFill>
                  <a:prstClr val="black"/>
                </a:solidFill>
              </a:rPr>
              <a:t>Class list, sort your </a:t>
            </a:r>
            <a:r>
              <a:rPr lang="en-US" dirty="0" smtClean="0">
                <a:solidFill>
                  <a:prstClr val="black"/>
                </a:solidFill>
              </a:rPr>
              <a:t>students</a:t>
            </a:r>
            <a:endParaRPr lang="en-US" dirty="0">
              <a:solidFill>
                <a:prstClr val="black"/>
              </a:solidFill>
            </a:endParaRPr>
          </a:p>
          <a:p>
            <a:pPr marL="285750" lvl="1"/>
            <a:r>
              <a:rPr lang="en-US" dirty="0">
                <a:solidFill>
                  <a:prstClr val="black"/>
                </a:solidFill>
              </a:rPr>
              <a:t>Transcript, </a:t>
            </a:r>
            <a:r>
              <a:rPr lang="en-US" dirty="0" smtClean="0">
                <a:solidFill>
                  <a:prstClr val="black"/>
                </a:solidFill>
              </a:rPr>
              <a:t>what is this </a:t>
            </a:r>
            <a:r>
              <a:rPr lang="en-US" dirty="0">
                <a:solidFill>
                  <a:prstClr val="black"/>
                </a:solidFill>
              </a:rPr>
              <a:t>student’s GPA?</a:t>
            </a:r>
          </a:p>
          <a:p>
            <a:pPr lvl="1"/>
            <a:endParaRPr lang="en-US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743926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29564</TotalTime>
  <Words>1363</Words>
  <Application>Microsoft Office PowerPoint</Application>
  <PresentationFormat>On-screen Show (4:3)</PresentationFormat>
  <Paragraphs>312</Paragraphs>
  <Slides>41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41</vt:i4>
      </vt:variant>
    </vt:vector>
  </HeadingPairs>
  <TitlesOfParts>
    <vt:vector size="47" baseType="lpstr">
      <vt:lpstr>ＭＳ Ｐゴシック</vt:lpstr>
      <vt:lpstr>Arial</vt:lpstr>
      <vt:lpstr>Calibri</vt:lpstr>
      <vt:lpstr>Courier New</vt:lpstr>
      <vt:lpstr>Georgia</vt:lpstr>
      <vt:lpstr>Office Theme</vt:lpstr>
      <vt:lpstr>CMSC201  Computer Science I for Majors  Lecture 25 – Classes</vt:lpstr>
      <vt:lpstr>Last Class We Covered</vt:lpstr>
      <vt:lpstr>Any Questions from Last Time?</vt:lpstr>
      <vt:lpstr>Today’s Objectives</vt:lpstr>
      <vt:lpstr>Note on Today’s Topic</vt:lpstr>
      <vt:lpstr>Procedural vs OOP</vt:lpstr>
      <vt:lpstr>Procedural Programming</vt:lpstr>
      <vt:lpstr>Object-Oriented Programming (OOP)</vt:lpstr>
      <vt:lpstr>Procedural vs OOP</vt:lpstr>
      <vt:lpstr>Abstraction and Encapsulation</vt:lpstr>
      <vt:lpstr>Abstraction</vt:lpstr>
      <vt:lpstr>Encapsulation</vt:lpstr>
      <vt:lpstr>Classes</vt:lpstr>
      <vt:lpstr>What is a Class?</vt:lpstr>
      <vt:lpstr>Class Vocabulary</vt:lpstr>
      <vt:lpstr>Blueprints</vt:lpstr>
      <vt:lpstr>Objects</vt:lpstr>
      <vt:lpstr>Creating a Class</vt:lpstr>
      <vt:lpstr>Defining a Class</vt:lpstr>
      <vt:lpstr>Built-In Functions</vt:lpstr>
      <vt:lpstr>Familiar Objects</vt:lpstr>
      <vt:lpstr>Constructors</vt:lpstr>
      <vt:lpstr>Class Definition Example</vt:lpstr>
      <vt:lpstr>Class Definition Example</vt:lpstr>
      <vt:lpstr>Class Definition Example</vt:lpstr>
      <vt:lpstr>Class Usage Example</vt:lpstr>
      <vt:lpstr>The self Variable</vt:lpstr>
      <vt:lpstr>Inheritance</vt:lpstr>
      <vt:lpstr>Inheritance</vt:lpstr>
      <vt:lpstr>Inheritance Example</vt:lpstr>
      <vt:lpstr>Inheritance Vocabulary</vt:lpstr>
      <vt:lpstr>Inheritance Code</vt:lpstr>
      <vt:lpstr>Extending a Class</vt:lpstr>
      <vt:lpstr>Redefining and  Extending Methods</vt:lpstr>
      <vt:lpstr>Redefining Methods</vt:lpstr>
      <vt:lpstr>Redefining Example</vt:lpstr>
      <vt:lpstr>Extending Methods</vt:lpstr>
      <vt:lpstr>Extending Example</vt:lpstr>
      <vt:lpstr>Live Code Demo</vt:lpstr>
      <vt:lpstr>Why Use Classes?</vt:lpstr>
      <vt:lpstr>Announcements</vt:lpstr>
    </vt:vector>
  </TitlesOfParts>
  <Company>UMBC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Katherine Gibson</dc:creator>
  <cp:lastModifiedBy>User</cp:lastModifiedBy>
  <cp:revision>407</cp:revision>
  <dcterms:created xsi:type="dcterms:W3CDTF">2014-05-05T14:25:42Z</dcterms:created>
  <dcterms:modified xsi:type="dcterms:W3CDTF">2017-05-09T02:24:20Z</dcterms:modified>
</cp:coreProperties>
</file>